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TC Stone Sans Std Semibold"/>
        <a:ea typeface="ITC Stone Sans Std Semibold"/>
        <a:cs typeface="ITC Stone Sans Std Semibold"/>
        <a:sym typeface="ITC Stone Sans Std Semibold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TC Stone Sans Std Semibold"/>
        <a:ea typeface="ITC Stone Sans Std Semibold"/>
        <a:cs typeface="ITC Stone Sans Std Semibold"/>
        <a:sym typeface="ITC Stone Sans Std Semibold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TC Stone Sans Std Semibold"/>
        <a:ea typeface="ITC Stone Sans Std Semibold"/>
        <a:cs typeface="ITC Stone Sans Std Semibold"/>
        <a:sym typeface="ITC Stone Sans Std Semibold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TC Stone Sans Std Semibold"/>
        <a:ea typeface="ITC Stone Sans Std Semibold"/>
        <a:cs typeface="ITC Stone Sans Std Semibold"/>
        <a:sym typeface="ITC Stone Sans Std Semibold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TC Stone Sans Std Semibold"/>
        <a:ea typeface="ITC Stone Sans Std Semibold"/>
        <a:cs typeface="ITC Stone Sans Std Semibold"/>
        <a:sym typeface="ITC Stone Sans Std Semibold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TC Stone Sans Std Semibold"/>
        <a:ea typeface="ITC Stone Sans Std Semibold"/>
        <a:cs typeface="ITC Stone Sans Std Semibold"/>
        <a:sym typeface="ITC Stone Sans Std Semibold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TC Stone Sans Std Semibold"/>
        <a:ea typeface="ITC Stone Sans Std Semibold"/>
        <a:cs typeface="ITC Stone Sans Std Semibold"/>
        <a:sym typeface="ITC Stone Sans Std Semibold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TC Stone Sans Std Semibold"/>
        <a:ea typeface="ITC Stone Sans Std Semibold"/>
        <a:cs typeface="ITC Stone Sans Std Semibold"/>
        <a:sym typeface="ITC Stone Sans Std Semibold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ITC Stone Sans Std Semibold"/>
        <a:ea typeface="ITC Stone Sans Std Semibold"/>
        <a:cs typeface="ITC Stone Sans Std Semibold"/>
        <a:sym typeface="ITC Stone Sans Std Semibold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ITC Stone Sans Std Semibold"/>
          <a:ea typeface="ITC Stone Sans Std Semibold"/>
          <a:cs typeface="ITC Stone Sans Std Semibold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E7F3F4"/>
          </a:solidFill>
        </a:fill>
      </a:tcStyle>
    </a:wholeTbl>
    <a:band2H>
      <a:tcTxStyle/>
      <a:tcStyle>
        <a:tcBdr/>
        <a:fill>
          <a:solidFill>
            <a:srgbClr val="F3F9FA"/>
          </a:solidFill>
        </a:fill>
      </a:tcStyle>
    </a:band2H>
    <a:firstCol>
      <a:tcTxStyle b="on" i="off">
        <a:font>
          <a:latin typeface="ITC Stone Sans Std Semibold"/>
          <a:ea typeface="ITC Stone Sans Std Semibold"/>
          <a:cs typeface="ITC Stone Sans Std Semibold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ITC Stone Sans Std Semibold"/>
          <a:ea typeface="ITC Stone Sans Std Semibold"/>
          <a:cs typeface="ITC Stone Sans Std Semibold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ITC Stone Sans Std Semibold"/>
          <a:ea typeface="ITC Stone Sans Std Semibold"/>
          <a:cs typeface="ITC Stone Sans Std Semibold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TC Stone Sans Std Semibold"/>
          <a:ea typeface="ITC Stone Sans Std Semibold"/>
          <a:cs typeface="ITC Stone Sans Std Semibold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ITC Stone Sans Std Semibold"/>
          <a:ea typeface="ITC Stone Sans Std Semibold"/>
          <a:cs typeface="ITC Stone Sans Std Semibold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>
          <a:latin typeface="ITC Stone Sans Std Semibold"/>
          <a:ea typeface="ITC Stone Sans Std Semibold"/>
          <a:cs typeface="ITC Stone Sans Std Semibold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>
          <a:latin typeface="ITC Stone Sans Std Semibold"/>
          <a:ea typeface="ITC Stone Sans Std Semibold"/>
          <a:cs typeface="ITC Stone Sans Std Semibold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TC Stone Sans Std Semibold"/>
          <a:ea typeface="ITC Stone Sans Std Semibold"/>
          <a:cs typeface="ITC Stone Sans Std Semibold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CCCD9"/>
          </a:solidFill>
        </a:fill>
      </a:tcStyle>
    </a:wholeTbl>
    <a:band2H>
      <a:tcTxStyle/>
      <a:tcStyle>
        <a:tcBdr/>
        <a:fill>
          <a:solidFill>
            <a:srgbClr val="E7E7ED"/>
          </a:solidFill>
        </a:fill>
      </a:tcStyle>
    </a:band2H>
    <a:firstCol>
      <a:tcTxStyle b="on" i="off">
        <a:font>
          <a:latin typeface="ITC Stone Sans Std Semibold"/>
          <a:ea typeface="ITC Stone Sans Std Semibold"/>
          <a:cs typeface="ITC Stone Sans Std Semibold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ITC Stone Sans Std Semibold"/>
          <a:ea typeface="ITC Stone Sans Std Semibold"/>
          <a:cs typeface="ITC Stone Sans Std Semibold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ITC Stone Sans Std Semibold"/>
          <a:ea typeface="ITC Stone Sans Std Semibold"/>
          <a:cs typeface="ITC Stone Sans Std Semibold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ITC Stone Sans Std Semibold"/>
          <a:ea typeface="ITC Stone Sans Std Semibold"/>
          <a:cs typeface="ITC Stone Sans Std Semibold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ITC Stone Sans Std Semibold"/>
          <a:ea typeface="ITC Stone Sans Std Semibold"/>
          <a:cs typeface="ITC Stone Sans Std Semibold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ITC Stone Sans Std Semibold"/>
          <a:ea typeface="ITC Stone Sans Std Semibold"/>
          <a:cs typeface="ITC Stone Sans Std Semibold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>
          <a:latin typeface="ITC Stone Sans Std Semibold"/>
          <a:ea typeface="ITC Stone Sans Std Semibold"/>
          <a:cs typeface="ITC Stone Sans Std Semibold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ITC Stone Sans Std Semibold"/>
          <a:ea typeface="ITC Stone Sans Std Semibold"/>
          <a:cs typeface="ITC Stone Sans Std Semibold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ITC Stone Sans Std Semibold"/>
          <a:ea typeface="ITC Stone Sans Std Semibold"/>
          <a:cs typeface="ITC Stone Sans Std Semibold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ITC Stone Sans Std Semibold"/>
          <a:ea typeface="ITC Stone Sans Std Semibold"/>
          <a:cs typeface="ITC Stone Sans Std Semibold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ITC Stone Sans Std Semibold"/>
          <a:ea typeface="ITC Stone Sans Std Semibold"/>
          <a:cs typeface="ITC Stone Sans Std Semibold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TC Stone Sans Std Semibold"/>
          <a:ea typeface="ITC Stone Sans Std Semibold"/>
          <a:cs typeface="ITC Stone Sans Std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ITC Stone Sans Std Semibold"/>
          <a:ea typeface="ITC Stone Sans Std Semibold"/>
          <a:cs typeface="ITC Stone Sans Std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ITC Stone Sans Std Semibold"/>
          <a:ea typeface="ITC Stone Sans Std Semibold"/>
          <a:cs typeface="ITC Stone Sans Std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ITC Stone Sans Std Semibold"/>
          <a:ea typeface="ITC Stone Sans Std Semibold"/>
          <a:cs typeface="ITC Stone Sans Std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48"/>
  </p:normalViewPr>
  <p:slideViewPr>
    <p:cSldViewPr snapToGrid="0">
      <p:cViewPr varScale="1">
        <p:scale>
          <a:sx n="117" d="100"/>
          <a:sy n="117" d="100"/>
        </p:scale>
        <p:origin x="13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7" name="Shape 9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None/>
            </a:lvl1pPr>
            <a:lvl2pPr marL="0" indent="457200" algn="ctr">
              <a:buSzTx/>
              <a:buNone/>
            </a:lvl2pPr>
            <a:lvl3pPr marL="0" indent="914400" algn="ctr">
              <a:buSzTx/>
              <a:buNone/>
            </a:lvl3pPr>
            <a:lvl4pPr marL="0" indent="1371600" algn="ctr">
              <a:buSzTx/>
              <a:buNone/>
            </a:lvl4pPr>
            <a:lvl5pPr marL="0" indent="1828800" algn="ctr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idx="1"/>
          </p:nvPr>
        </p:nvSpPr>
        <p:spPr>
          <a:xfrm>
            <a:off x="1066800" y="1981200"/>
            <a:ext cx="7772400" cy="36576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/>
          <a:lstStyle>
            <a:lvl1pPr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400"/>
              </a:spcBef>
              <a:buSzTx/>
              <a:buNone/>
              <a:defRPr sz="2000"/>
            </a:lvl1pPr>
            <a:lvl2pPr marL="0" indent="457200">
              <a:spcBef>
                <a:spcPts val="400"/>
              </a:spcBef>
              <a:buSzTx/>
              <a:buNone/>
              <a:defRPr sz="2000"/>
            </a:lvl2pPr>
            <a:lvl3pPr marL="0" indent="914400">
              <a:spcBef>
                <a:spcPts val="400"/>
              </a:spcBef>
              <a:buSzTx/>
              <a:buNone/>
              <a:defRPr sz="2000"/>
            </a:lvl3pPr>
            <a:lvl4pPr marL="0" indent="1371600">
              <a:spcBef>
                <a:spcPts val="400"/>
              </a:spcBef>
              <a:buSzTx/>
              <a:buNone/>
              <a:defRPr sz="2000"/>
            </a:lvl4pPr>
            <a:lvl5pPr marL="0" indent="1828800">
              <a:spcBef>
                <a:spcPts val="400"/>
              </a:spcBef>
              <a:buSz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57900"/>
            <a:ext cx="9144000" cy="800100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22350" y="1981200"/>
            <a:ext cx="3810000" cy="4114800"/>
          </a:xfrm>
          <a:prstGeom prst="rect">
            <a:avLst/>
          </a:prstGeom>
        </p:spPr>
        <p:txBody>
          <a:bodyPr>
            <a:normAutofit/>
          </a:bodyPr>
          <a:lstStyle>
            <a:lvl2pPr marL="790575" indent="-333375"/>
            <a:lvl3pPr marL="1234439" indent="-320039"/>
            <a:lvl4pPr marL="1727200" indent="-355600"/>
            <a:lvl5pPr marL="2184400" indent="-35560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57900"/>
            <a:ext cx="9144000" cy="800100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500"/>
              </a:spcBef>
              <a:buSz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>
              <a:spcBef>
                <a:spcPts val="500"/>
              </a:spcBef>
              <a:buSzTx/>
              <a:buNone/>
              <a:defRPr sz="2400" b="1"/>
            </a:pPr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57900"/>
            <a:ext cx="9144000" cy="800100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7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700"/>
              </a:spcBef>
              <a:defRPr sz="3200"/>
            </a:lvl1pPr>
            <a:lvl2pPr marL="783771" indent="-326571">
              <a:spcBef>
                <a:spcPts val="700"/>
              </a:spcBef>
              <a:defRPr sz="3200"/>
            </a:lvl2pPr>
            <a:lvl3pPr marL="1219200" indent="-304800">
              <a:spcBef>
                <a:spcPts val="700"/>
              </a:spcBef>
              <a:defRPr sz="3200"/>
            </a:lvl3pPr>
            <a:lvl4pPr marL="1737360" indent="-365760">
              <a:spcBef>
                <a:spcPts val="700"/>
              </a:spcBef>
              <a:defRPr sz="3200"/>
            </a:lvl4pPr>
            <a:lvl5pPr marL="2194560" indent="-365760">
              <a:spcBef>
                <a:spcPts val="7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Text Placeholder 3"/>
          <p:cNvSpPr>
            <a:spLocks noGrp="1"/>
          </p:cNvSpPr>
          <p:nvPr>
            <p:ph type="body" sz="half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300"/>
              </a:spcBef>
              <a:buSzTx/>
              <a:buNone/>
              <a:defRPr sz="1400"/>
            </a:pPr>
            <a:endParaRPr/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57900"/>
            <a:ext cx="9144000" cy="800100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8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8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SzTx/>
              <a:buNone/>
              <a:defRPr sz="1400"/>
            </a:lvl1pPr>
            <a:lvl2pPr marL="0" indent="457200">
              <a:spcBef>
                <a:spcPts val="300"/>
              </a:spcBef>
              <a:buSzTx/>
              <a:buNone/>
              <a:defRPr sz="1400"/>
            </a:lvl2pPr>
            <a:lvl3pPr marL="0" indent="914400">
              <a:spcBef>
                <a:spcPts val="300"/>
              </a:spcBef>
              <a:buSzTx/>
              <a:buNone/>
              <a:defRPr sz="1400"/>
            </a:lvl3pPr>
            <a:lvl4pPr marL="0" indent="1371600">
              <a:spcBef>
                <a:spcPts val="300"/>
              </a:spcBef>
              <a:buSzTx/>
              <a:buNone/>
              <a:defRPr sz="1400"/>
            </a:lvl4pPr>
            <a:lvl5pPr marL="0" indent="1828800">
              <a:spcBef>
                <a:spcPts val="300"/>
              </a:spcBef>
              <a:buSz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6057900"/>
            <a:ext cx="9144000" cy="8001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022350" y="912812"/>
            <a:ext cx="7772400" cy="992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000">
                <a:latin typeface="2Stone Sans"/>
                <a:ea typeface="2Stone Sans"/>
                <a:cs typeface="2Stone Sans"/>
                <a:sym typeface="2Stone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ITC Stone Sans Std Semibold"/>
          <a:ea typeface="ITC Stone Sans Std Semibold"/>
          <a:cs typeface="ITC Stone Sans Std Semibold"/>
          <a:sym typeface="ITC Stone Sans Std Semibold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ITC Stone Sans Std Semibold"/>
          <a:ea typeface="ITC Stone Sans Std Semibold"/>
          <a:cs typeface="ITC Stone Sans Std Semibold"/>
          <a:sym typeface="ITC Stone Sans Std Semibold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ITC Stone Sans Std Semibold"/>
          <a:ea typeface="ITC Stone Sans Std Semibold"/>
          <a:cs typeface="ITC Stone Sans Std Semibold"/>
          <a:sym typeface="ITC Stone Sans Std Semibold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ITC Stone Sans Std Semibold"/>
          <a:ea typeface="ITC Stone Sans Std Semibold"/>
          <a:cs typeface="ITC Stone Sans Std Semibold"/>
          <a:sym typeface="ITC Stone Sans Std Semibold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ITC Stone Sans Std Semibold"/>
          <a:ea typeface="ITC Stone Sans Std Semibold"/>
          <a:cs typeface="ITC Stone Sans Std Semibold"/>
          <a:sym typeface="ITC Stone Sans Std Semibold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ITC Stone Sans Std Semibold"/>
          <a:ea typeface="ITC Stone Sans Std Semibold"/>
          <a:cs typeface="ITC Stone Sans Std Semibold"/>
          <a:sym typeface="ITC Stone Sans Std Semibold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ITC Stone Sans Std Semibold"/>
          <a:ea typeface="ITC Stone Sans Std Semibold"/>
          <a:cs typeface="ITC Stone Sans Std Semibold"/>
          <a:sym typeface="ITC Stone Sans Std Semibold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ITC Stone Sans Std Semibold"/>
          <a:ea typeface="ITC Stone Sans Std Semibold"/>
          <a:cs typeface="ITC Stone Sans Std Semibold"/>
          <a:sym typeface="ITC Stone Sans Std Semibold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solidFill>
            <a:srgbClr val="000000"/>
          </a:solidFill>
          <a:uFillTx/>
          <a:latin typeface="ITC Stone Sans Std Semibold"/>
          <a:ea typeface="ITC Stone Sans Std Semibold"/>
          <a:cs typeface="ITC Stone Sans Std Semibold"/>
          <a:sym typeface="ITC Stone Sans Std Semibold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ITC Stone Sans Std Semibold"/>
          <a:ea typeface="ITC Stone Sans Std Semibold"/>
          <a:cs typeface="ITC Stone Sans Std Semibold"/>
          <a:sym typeface="ITC Stone Sans Std Semibold"/>
        </a:defRPr>
      </a:lvl1pPr>
      <a:lvl2pPr marL="820881" marR="0" indent="-363681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–"/>
        <a:tabLst/>
        <a:defRPr sz="2800" b="0" i="0" u="none" strike="noStrike" cap="none" spc="0" baseline="0">
          <a:solidFill>
            <a:srgbClr val="000000"/>
          </a:solidFill>
          <a:uFillTx/>
          <a:latin typeface="ITC Stone Sans Std Semibold"/>
          <a:ea typeface="ITC Stone Sans Std Semibold"/>
          <a:cs typeface="ITC Stone Sans Std Semibold"/>
          <a:sym typeface="ITC Stone Sans Std Semibold"/>
        </a:defRPr>
      </a:lvl2pPr>
      <a:lvl3pPr marL="12700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ITC Stone Sans Std Semibold"/>
          <a:ea typeface="ITC Stone Sans Std Semibold"/>
          <a:cs typeface="ITC Stone Sans Std Semibold"/>
          <a:sym typeface="ITC Stone Sans Std Semibold"/>
        </a:defRPr>
      </a:lvl3pPr>
      <a:lvl4pPr marL="1771650" marR="0" indent="-40005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–"/>
        <a:tabLst/>
        <a:defRPr sz="2800" b="0" i="0" u="none" strike="noStrike" cap="none" spc="0" baseline="0">
          <a:solidFill>
            <a:srgbClr val="000000"/>
          </a:solidFill>
          <a:uFillTx/>
          <a:latin typeface="ITC Stone Sans Std Semibold"/>
          <a:ea typeface="ITC Stone Sans Std Semibold"/>
          <a:cs typeface="ITC Stone Sans Std Semibold"/>
          <a:sym typeface="ITC Stone Sans Std Semibold"/>
        </a:defRPr>
      </a:lvl4pPr>
      <a:lvl5pPr marL="2286000" marR="0" indent="-4572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»"/>
        <a:tabLst/>
        <a:defRPr sz="2800" b="0" i="0" u="none" strike="noStrike" cap="none" spc="0" baseline="0">
          <a:solidFill>
            <a:srgbClr val="000000"/>
          </a:solidFill>
          <a:uFillTx/>
          <a:latin typeface="ITC Stone Sans Std Semibold"/>
          <a:ea typeface="ITC Stone Sans Std Semibold"/>
          <a:cs typeface="ITC Stone Sans Std Semibold"/>
          <a:sym typeface="ITC Stone Sans Std Semibold"/>
        </a:defRPr>
      </a:lvl5pPr>
      <a:lvl6pPr marL="2743200" marR="0" indent="-4572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»"/>
        <a:tabLst/>
        <a:defRPr sz="2800" b="0" i="0" u="none" strike="noStrike" cap="none" spc="0" baseline="0">
          <a:solidFill>
            <a:srgbClr val="000000"/>
          </a:solidFill>
          <a:uFillTx/>
          <a:latin typeface="ITC Stone Sans Std Semibold"/>
          <a:ea typeface="ITC Stone Sans Std Semibold"/>
          <a:cs typeface="ITC Stone Sans Std Semibold"/>
          <a:sym typeface="ITC Stone Sans Std Semibold"/>
        </a:defRPr>
      </a:lvl6pPr>
      <a:lvl7pPr marL="3200400" marR="0" indent="-4572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»"/>
        <a:tabLst/>
        <a:defRPr sz="2800" b="0" i="0" u="none" strike="noStrike" cap="none" spc="0" baseline="0">
          <a:solidFill>
            <a:srgbClr val="000000"/>
          </a:solidFill>
          <a:uFillTx/>
          <a:latin typeface="ITC Stone Sans Std Semibold"/>
          <a:ea typeface="ITC Stone Sans Std Semibold"/>
          <a:cs typeface="ITC Stone Sans Std Semibold"/>
          <a:sym typeface="ITC Stone Sans Std Semibold"/>
        </a:defRPr>
      </a:lvl7pPr>
      <a:lvl8pPr marL="3657600" marR="0" indent="-4572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»"/>
        <a:tabLst/>
        <a:defRPr sz="2800" b="0" i="0" u="none" strike="noStrike" cap="none" spc="0" baseline="0">
          <a:solidFill>
            <a:srgbClr val="000000"/>
          </a:solidFill>
          <a:uFillTx/>
          <a:latin typeface="ITC Stone Sans Std Semibold"/>
          <a:ea typeface="ITC Stone Sans Std Semibold"/>
          <a:cs typeface="ITC Stone Sans Std Semibold"/>
          <a:sym typeface="ITC Stone Sans Std Semibold"/>
        </a:defRPr>
      </a:lvl8pPr>
      <a:lvl9pPr marL="4114800" marR="0" indent="-4572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»"/>
        <a:tabLst/>
        <a:defRPr sz="2800" b="0" i="0" u="none" strike="noStrike" cap="none" spc="0" baseline="0">
          <a:solidFill>
            <a:srgbClr val="000000"/>
          </a:solidFill>
          <a:uFillTx/>
          <a:latin typeface="ITC Stone Sans Std Semibold"/>
          <a:ea typeface="ITC Stone Sans Std Semibold"/>
          <a:cs typeface="ITC Stone Sans Std Semibold"/>
          <a:sym typeface="ITC Stone Sans Std Semibold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2Stone Sans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2Stone Sans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2Stone Sans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2Stone Sans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2Stone Sans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2Stone Sans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2Stone Sans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2Stone Sans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2Stone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hadoop.apache.org/releases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rchive.apache.org/dist/hadoop/common/hadoop-2.6.5/hadoop-2.6.5.tar.gz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ocs.aws.amazon.com/AWSEC2/latest/UserGuide/security-group-rules-reference.html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reate instances on AWS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Create instances on AWS</a:t>
            </a:r>
          </a:p>
        </p:txBody>
      </p:sp>
      <p:sp>
        <p:nvSpPr>
          <p:cNvPr id="100" name="Double-click to edit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Security Group Snapshot</a:t>
            </a:r>
          </a:p>
        </p:txBody>
      </p:sp>
      <p:pic>
        <p:nvPicPr>
          <p:cNvPr id="130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362200"/>
            <a:ext cx="7258050" cy="1748928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TextBox 2"/>
          <p:cNvSpPr txBox="1"/>
          <p:nvPr/>
        </p:nvSpPr>
        <p:spPr>
          <a:xfrm>
            <a:off x="807719" y="1874733"/>
            <a:ext cx="93047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Inbound</a:t>
            </a:r>
          </a:p>
        </p:txBody>
      </p:sp>
      <p:pic>
        <p:nvPicPr>
          <p:cNvPr id="132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953000"/>
            <a:ext cx="6781800" cy="469654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TextBox 5"/>
          <p:cNvSpPr txBox="1"/>
          <p:nvPr/>
        </p:nvSpPr>
        <p:spPr>
          <a:xfrm>
            <a:off x="807719" y="4347397"/>
            <a:ext cx="110828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Outbound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 Have:</a:t>
            </a:r>
          </a:p>
        </p:txBody>
      </p:sp>
      <p:sp>
        <p:nvSpPr>
          <p:cNvPr id="13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4 Ubuntu VMS in AWS</a:t>
            </a:r>
          </a:p>
          <a:p>
            <a:pPr marL="742950" lvl="1" indent="-285750">
              <a:spcBef>
                <a:spcPts val="500"/>
              </a:spcBef>
              <a:defRPr sz="2200"/>
            </a:pPr>
            <a:r>
              <a:rPr dirty="0"/>
              <a:t>172.31.11.234 </a:t>
            </a:r>
          </a:p>
          <a:p>
            <a:pPr marL="742950" lvl="1" indent="-285750">
              <a:spcBef>
                <a:spcPts val="500"/>
              </a:spcBef>
              <a:defRPr sz="2200"/>
            </a:pPr>
            <a:r>
              <a:rPr dirty="0"/>
              <a:t>172.31.3.56</a:t>
            </a:r>
          </a:p>
          <a:p>
            <a:pPr marL="742950" lvl="1" indent="-285750">
              <a:spcBef>
                <a:spcPts val="500"/>
              </a:spcBef>
              <a:defRPr sz="2200"/>
            </a:pPr>
            <a:r>
              <a:rPr dirty="0"/>
              <a:t>172.31.12.237 </a:t>
            </a:r>
          </a:p>
          <a:p>
            <a:pPr marL="742950" lvl="1" indent="-285750">
              <a:spcBef>
                <a:spcPts val="500"/>
              </a:spcBef>
              <a:defRPr sz="2200"/>
            </a:pPr>
            <a:r>
              <a:rPr dirty="0"/>
              <a:t>172.31.14.124</a:t>
            </a:r>
          </a:p>
          <a:p>
            <a:r>
              <a:rPr dirty="0"/>
              <a:t>Already set up </a:t>
            </a:r>
            <a:r>
              <a:rPr dirty="0" err="1"/>
              <a:t>passphraseless</a:t>
            </a:r>
            <a:r>
              <a:rPr dirty="0"/>
              <a:t> </a:t>
            </a:r>
            <a:r>
              <a:rPr dirty="0" err="1"/>
              <a:t>ssh</a:t>
            </a:r>
            <a:r>
              <a:rPr dirty="0"/>
              <a:t> connection</a:t>
            </a:r>
          </a:p>
        </p:txBody>
      </p:sp>
      <p:pic>
        <p:nvPicPr>
          <p:cNvPr id="137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766" y="1333954"/>
            <a:ext cx="4375125" cy="24078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Overview</a:t>
            </a:r>
          </a:p>
        </p:txBody>
      </p:sp>
      <p:sp>
        <p:nvSpPr>
          <p:cNvPr id="14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Change /etc/hosts File (not necessary)</a:t>
            </a:r>
          </a:p>
          <a:p>
            <a:endParaRPr/>
          </a:p>
          <a:p>
            <a:r>
              <a:t>Java Installation</a:t>
            </a:r>
          </a:p>
          <a:p>
            <a:endParaRPr/>
          </a:p>
          <a:p>
            <a:r>
              <a:t>Hadoop Environment Configuration</a:t>
            </a:r>
          </a:p>
        </p:txBody>
      </p:sp>
      <p:sp>
        <p:nvSpPr>
          <p:cNvPr id="141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8898597" y="6416992"/>
            <a:ext cx="245403" cy="2438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Change Hosts File</a:t>
            </a:r>
          </a:p>
        </p:txBody>
      </p:sp>
      <p:sp>
        <p:nvSpPr>
          <p:cNvPr id="144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On each VM’s Terminal:</a:t>
            </a:r>
          </a:p>
          <a:p>
            <a:pPr marL="0" indent="0">
              <a:buSzTx/>
              <a:buNone/>
            </a:pPr>
            <a:endParaRPr/>
          </a:p>
          <a:p>
            <a:r>
              <a:t>Add following content:</a:t>
            </a:r>
          </a:p>
        </p:txBody>
      </p:sp>
      <p:pic>
        <p:nvPicPr>
          <p:cNvPr id="145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425700"/>
            <a:ext cx="3606800" cy="63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3657600"/>
            <a:ext cx="4762500" cy="1600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Change Hosts File</a:t>
            </a:r>
          </a:p>
        </p:txBody>
      </p:sp>
      <p:sp>
        <p:nvSpPr>
          <p:cNvPr id="14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Then we can use the following command to connect to each other:</a:t>
            </a:r>
          </a:p>
        </p:txBody>
      </p:sp>
      <p:pic>
        <p:nvPicPr>
          <p:cNvPr id="15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3187700"/>
            <a:ext cx="1371600" cy="482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696" y="4192751"/>
            <a:ext cx="11684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3200" y="4216400"/>
            <a:ext cx="1117600" cy="279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Picture 8" descr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0" y="3270863"/>
            <a:ext cx="1061717" cy="279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Install Java on each VM</a:t>
            </a:r>
          </a:p>
        </p:txBody>
      </p:sp>
      <p:pic>
        <p:nvPicPr>
          <p:cNvPr id="156" name="Content Placeholder 3" descr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310" y="4802242"/>
            <a:ext cx="2362201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310" y="5246743"/>
            <a:ext cx="3683000" cy="444501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Content Placeholder 2"/>
          <p:cNvSpPr txBox="1"/>
          <p:nvPr/>
        </p:nvSpPr>
        <p:spPr>
          <a:xfrm>
            <a:off x="1067331" y="2102390"/>
            <a:ext cx="7680961" cy="2908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600"/>
              </a:spcBef>
              <a:buSzPct val="100000"/>
              <a:buChar char="•"/>
              <a:defRPr sz="2800"/>
            </a:pPr>
            <a:r>
              <a:rPr dirty="0"/>
              <a:t>Install Java</a:t>
            </a:r>
            <a:r>
              <a:rPr lang="en-US" dirty="0"/>
              <a:t>. </a:t>
            </a:r>
          </a:p>
          <a:p>
            <a:pPr marL="342900" indent="-342900">
              <a:spcBef>
                <a:spcPts val="600"/>
              </a:spcBef>
              <a:buSzPct val="100000"/>
              <a:buChar char="•"/>
              <a:defRPr sz="2800"/>
            </a:pPr>
            <a:r>
              <a:rPr lang="en-US" dirty="0"/>
              <a:t>Note that the default version changes, so you need to specify it to be java 8</a:t>
            </a:r>
          </a:p>
          <a:p>
            <a:pPr marL="342900" indent="-342900">
              <a:spcBef>
                <a:spcPts val="600"/>
              </a:spcBef>
              <a:buSzPct val="100000"/>
              <a:buChar char="•"/>
              <a:defRPr sz="2800"/>
            </a:pPr>
            <a:r>
              <a:rPr lang="en-US" altLang="zh-CN" dirty="0"/>
              <a:t>Change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command</a:t>
            </a:r>
            <a:r>
              <a:rPr lang="zh-CN" altLang="en-US" dirty="0"/>
              <a:t> </a:t>
            </a:r>
            <a:r>
              <a:rPr lang="en-US" altLang="zh-CN" dirty="0"/>
              <a:t>to: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sudo</a:t>
            </a:r>
            <a:r>
              <a:rPr lang="en-US" dirty="0">
                <a:solidFill>
                  <a:srgbClr val="7030A0"/>
                </a:solidFill>
              </a:rPr>
              <a:t> apt install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openjdk-8-jdk</a:t>
            </a:r>
            <a:endParaRPr dirty="0">
              <a:solidFill>
                <a:srgbClr val="7030A0"/>
              </a:solidFill>
            </a:endParaRPr>
          </a:p>
          <a:p>
            <a:pPr marL="342900" indent="-342900">
              <a:spcBef>
                <a:spcPts val="600"/>
              </a:spcBef>
              <a:buSzPct val="100000"/>
              <a:buChar char="•"/>
              <a:defRPr sz="2800"/>
            </a:pPr>
            <a:endParaRPr dirty="0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Install Java on each VM</a:t>
            </a:r>
          </a:p>
        </p:txBody>
      </p:sp>
      <p:sp>
        <p:nvSpPr>
          <p:cNvPr id="16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Configure JAVA HOME</a:t>
            </a:r>
          </a:p>
        </p:txBody>
      </p:sp>
      <p:pic>
        <p:nvPicPr>
          <p:cNvPr id="16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667000"/>
            <a:ext cx="1943100" cy="457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4229100"/>
            <a:ext cx="2387600" cy="342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602" y="4672818"/>
            <a:ext cx="7055946" cy="3077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Picture 8" descr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400" y="5328744"/>
            <a:ext cx="2489200" cy="38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Picture 6" descr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000" y="3327400"/>
            <a:ext cx="5232400" cy="482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59536">
              <a:defRPr sz="3572"/>
            </a:lvl1pPr>
          </a:lstStyle>
          <a:p>
            <a:r>
              <a:t>Download Hadoop: Master Node Only</a:t>
            </a:r>
          </a:p>
        </p:txBody>
      </p:sp>
      <p:sp>
        <p:nvSpPr>
          <p:cNvPr id="169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Goes to Hadoop Download Page</a:t>
            </a:r>
          </a:p>
          <a:p>
            <a:pPr marL="742950" lvl="1" indent="-285750">
              <a:spcBef>
                <a:spcPts val="500"/>
              </a:spcBef>
              <a:defRPr sz="2200"/>
            </a:pPr>
            <a:r>
              <a:rPr u="sng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hlinkClick r:id="rId2"/>
              </a:rPr>
              <a:t>http://hadoop.apache.org/releases.html</a:t>
            </a:r>
          </a:p>
          <a:p>
            <a:r>
              <a:t>Find the link for downloading (binary)</a:t>
            </a:r>
          </a:p>
        </p:txBody>
      </p:sp>
      <p:pic>
        <p:nvPicPr>
          <p:cNvPr id="170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78" y="3543301"/>
            <a:ext cx="8991601" cy="1409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itle 1"/>
          <p:cNvSpPr txBox="1">
            <a:spLocks noGrp="1"/>
          </p:cNvSpPr>
          <p:nvPr>
            <p:ph type="title"/>
          </p:nvPr>
        </p:nvSpPr>
        <p:spPr>
          <a:xfrm>
            <a:off x="950538" y="972655"/>
            <a:ext cx="7772401" cy="992188"/>
          </a:xfrm>
          <a:prstGeom prst="rect">
            <a:avLst/>
          </a:prstGeom>
        </p:spPr>
        <p:txBody>
          <a:bodyPr/>
          <a:lstStyle>
            <a:lvl1pPr defTabSz="859536">
              <a:defRPr sz="3572"/>
            </a:lvl1pPr>
          </a:lstStyle>
          <a:p>
            <a:r>
              <a:t>Download Hadoop: Master Node Only</a:t>
            </a:r>
          </a:p>
        </p:txBody>
      </p:sp>
      <p:sp>
        <p:nvSpPr>
          <p:cNvPr id="173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Download and unzip it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change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link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command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link</a:t>
            </a:r>
            <a:r>
              <a:rPr lang="zh-CN" altLang="en-US" dirty="0"/>
              <a:t> </a:t>
            </a:r>
            <a:r>
              <a:rPr lang="en-US" altLang="zh-CN" dirty="0"/>
              <a:t>below:</a:t>
            </a:r>
            <a:endParaRPr dirty="0"/>
          </a:p>
          <a:p>
            <a:pPr marL="0" indent="0" defTabSz="457200">
              <a:spcBef>
                <a:spcPts val="0"/>
              </a:spcBef>
              <a:buSzTx/>
              <a:buNone/>
              <a:defRPr sz="1400">
                <a:solidFill>
                  <a:srgbClr val="4643AA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hlinkClick r:id="rId2"/>
              </a:rPr>
              <a:t>https://archive.apache.org/dist/hadoop/common/hadoop-2.6.5/hadoop-2.6.5.tar.gz</a:t>
            </a:r>
          </a:p>
        </p:txBody>
      </p:sp>
      <p:pic>
        <p:nvPicPr>
          <p:cNvPr id="174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527305"/>
            <a:ext cx="609600" cy="33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Picture 4" descr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4020346"/>
            <a:ext cx="8121650" cy="63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Picture 5" descr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4981026"/>
            <a:ext cx="3340100" cy="406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tle 1"/>
          <p:cNvSpPr txBox="1">
            <a:spLocks noGrp="1"/>
          </p:cNvSpPr>
          <p:nvPr>
            <p:ph type="title"/>
          </p:nvPr>
        </p:nvSpPr>
        <p:spPr>
          <a:xfrm>
            <a:off x="842800" y="218310"/>
            <a:ext cx="7772400" cy="99218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For all VMs:</a:t>
            </a:r>
            <a:br>
              <a:rPr lang="en-US" dirty="0"/>
            </a:br>
            <a:r>
              <a:rPr dirty="0"/>
              <a:t>Configure ~/.</a:t>
            </a:r>
            <a:r>
              <a:rPr dirty="0" err="1"/>
              <a:t>bash_profile</a:t>
            </a:r>
            <a:endParaRPr dirty="0"/>
          </a:p>
        </p:txBody>
      </p:sp>
      <p:sp>
        <p:nvSpPr>
          <p:cNvPr id="179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3463941" y="1478519"/>
            <a:ext cx="4206214" cy="1810154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None/>
              <a:tabLst>
                <a:tab pos="292100" algn="l"/>
                <a:tab pos="584200" algn="l"/>
                <a:tab pos="876300" algn="l"/>
                <a:tab pos="1168400" algn="l"/>
                <a:tab pos="1473200" algn="l"/>
                <a:tab pos="1765300" algn="l"/>
                <a:tab pos="2057400" algn="l"/>
                <a:tab pos="2349500" algn="l"/>
                <a:tab pos="2654300" algn="l"/>
                <a:tab pos="2946400" algn="l"/>
                <a:tab pos="3238500" algn="l"/>
                <a:tab pos="3530600" algn="l"/>
              </a:tabLst>
              <a:defRPr sz="913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dirty="0">
                <a:solidFill>
                  <a:schemeClr val="tx1"/>
                </a:solidFill>
              </a:rPr>
              <a:t>Text you can copy:</a:t>
            </a:r>
          </a:p>
          <a:p>
            <a:pPr marL="0" indent="0">
              <a:spcBef>
                <a:spcPts val="0"/>
              </a:spcBef>
              <a:buSzTx/>
              <a:buNone/>
              <a:tabLst>
                <a:tab pos="292100" algn="l"/>
                <a:tab pos="584200" algn="l"/>
                <a:tab pos="876300" algn="l"/>
                <a:tab pos="1168400" algn="l"/>
                <a:tab pos="1473200" algn="l"/>
                <a:tab pos="1765300" algn="l"/>
                <a:tab pos="2057400" algn="l"/>
                <a:tab pos="2349500" algn="l"/>
                <a:tab pos="2654300" algn="l"/>
                <a:tab pos="2946400" algn="l"/>
                <a:tab pos="3238500" algn="l"/>
                <a:tab pos="3530600" algn="l"/>
              </a:tabLst>
              <a:defRPr sz="913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solidFill>
                  <a:srgbClr val="CD7923"/>
                </a:solidFill>
              </a:rPr>
              <a:t>export</a:t>
            </a:r>
            <a:r>
              <a:rPr dirty="0">
                <a:solidFill>
                  <a:srgbClr val="33BBC8"/>
                </a:solidFill>
              </a:rPr>
              <a:t> JAVA_HOME=</a:t>
            </a:r>
            <a:r>
              <a:rPr dirty="0"/>
              <a:t>/</a:t>
            </a:r>
            <a:r>
              <a:rPr dirty="0" err="1"/>
              <a:t>usr</a:t>
            </a:r>
            <a:r>
              <a:rPr dirty="0"/>
              <a:t>/lib/</a:t>
            </a:r>
            <a:r>
              <a:rPr dirty="0" err="1"/>
              <a:t>jvm</a:t>
            </a:r>
            <a:r>
              <a:rPr dirty="0"/>
              <a:t>/java-8-openjdk-amd</a:t>
            </a:r>
            <a:r>
              <a:rPr dirty="0">
                <a:solidFill>
                  <a:srgbClr val="C33720"/>
                </a:solidFill>
              </a:rPr>
              <a:t>64</a:t>
            </a:r>
          </a:p>
          <a:p>
            <a:pPr marL="0" indent="0">
              <a:spcBef>
                <a:spcPts val="0"/>
              </a:spcBef>
              <a:buSzTx/>
              <a:buNone/>
              <a:tabLst>
                <a:tab pos="292100" algn="l"/>
                <a:tab pos="584200" algn="l"/>
                <a:tab pos="876300" algn="l"/>
                <a:tab pos="1168400" algn="l"/>
                <a:tab pos="1473200" algn="l"/>
                <a:tab pos="1765300" algn="l"/>
                <a:tab pos="2057400" algn="l"/>
                <a:tab pos="2349500" algn="l"/>
                <a:tab pos="2654300" algn="l"/>
                <a:tab pos="2946400" algn="l"/>
                <a:tab pos="3238500" algn="l"/>
                <a:tab pos="3530600" algn="l"/>
              </a:tabLst>
              <a:defRPr sz="913">
                <a:latin typeface="Menlo Regular"/>
                <a:ea typeface="Menlo Regular"/>
                <a:cs typeface="Menlo Regular"/>
                <a:sym typeface="Menlo Regular"/>
              </a:defRPr>
            </a:pPr>
            <a:endParaRPr dirty="0">
              <a:solidFill>
                <a:srgbClr val="C33720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tabLst>
                <a:tab pos="292100" algn="l"/>
                <a:tab pos="584200" algn="l"/>
                <a:tab pos="876300" algn="l"/>
                <a:tab pos="1168400" algn="l"/>
                <a:tab pos="1473200" algn="l"/>
                <a:tab pos="1765300" algn="l"/>
                <a:tab pos="2057400" algn="l"/>
                <a:tab pos="2349500" algn="l"/>
                <a:tab pos="2654300" algn="l"/>
                <a:tab pos="2946400" algn="l"/>
                <a:tab pos="3238500" algn="l"/>
                <a:tab pos="3530600" algn="l"/>
              </a:tabLst>
              <a:defRPr sz="913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solidFill>
                  <a:srgbClr val="CD7923"/>
                </a:solidFill>
              </a:rPr>
              <a:t>export</a:t>
            </a:r>
            <a:r>
              <a:rPr dirty="0">
                <a:solidFill>
                  <a:srgbClr val="33BBC8"/>
                </a:solidFill>
              </a:rPr>
              <a:t> HADOOP_HOME=</a:t>
            </a:r>
            <a:r>
              <a:rPr dirty="0"/>
              <a:t>/home/ubuntu/hadoop</a:t>
            </a:r>
            <a:r>
              <a:rPr dirty="0">
                <a:solidFill>
                  <a:srgbClr val="C33720"/>
                </a:solidFill>
              </a:rPr>
              <a:t>-2.6.5</a:t>
            </a:r>
          </a:p>
          <a:p>
            <a:pPr marL="0" indent="0">
              <a:spcBef>
                <a:spcPts val="0"/>
              </a:spcBef>
              <a:buSzTx/>
              <a:buNone/>
              <a:tabLst>
                <a:tab pos="292100" algn="l"/>
                <a:tab pos="584200" algn="l"/>
                <a:tab pos="876300" algn="l"/>
                <a:tab pos="1168400" algn="l"/>
                <a:tab pos="1473200" algn="l"/>
                <a:tab pos="1765300" algn="l"/>
                <a:tab pos="2057400" algn="l"/>
                <a:tab pos="2349500" algn="l"/>
                <a:tab pos="2654300" algn="l"/>
                <a:tab pos="2946400" algn="l"/>
                <a:tab pos="3238500" algn="l"/>
                <a:tab pos="3530600" algn="l"/>
              </a:tabLst>
              <a:defRPr sz="913">
                <a:solidFill>
                  <a:srgbClr val="D53BD3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solidFill>
                  <a:srgbClr val="CD7923"/>
                </a:solidFill>
              </a:rPr>
              <a:t>export</a:t>
            </a:r>
            <a:r>
              <a:rPr dirty="0">
                <a:solidFill>
                  <a:srgbClr val="33BBC8"/>
                </a:solidFill>
              </a:rPr>
              <a:t> PATH=</a:t>
            </a:r>
            <a:r>
              <a:rPr dirty="0"/>
              <a:t>$PATH</a:t>
            </a:r>
            <a:r>
              <a:rPr dirty="0">
                <a:solidFill>
                  <a:srgbClr val="000000"/>
                </a:solidFill>
              </a:rPr>
              <a:t>:</a:t>
            </a:r>
            <a:r>
              <a:rPr dirty="0"/>
              <a:t>$HADOOP_HOME</a:t>
            </a:r>
            <a:r>
              <a:rPr dirty="0">
                <a:solidFill>
                  <a:srgbClr val="000000"/>
                </a:solidFill>
              </a:rPr>
              <a:t>/bin</a:t>
            </a:r>
          </a:p>
          <a:p>
            <a:pPr marL="0" indent="0">
              <a:spcBef>
                <a:spcPts val="0"/>
              </a:spcBef>
              <a:buSzTx/>
              <a:buNone/>
              <a:tabLst>
                <a:tab pos="292100" algn="l"/>
                <a:tab pos="584200" algn="l"/>
                <a:tab pos="876300" algn="l"/>
                <a:tab pos="1168400" algn="l"/>
                <a:tab pos="1473200" algn="l"/>
                <a:tab pos="1765300" algn="l"/>
                <a:tab pos="2057400" algn="l"/>
                <a:tab pos="2349500" algn="l"/>
                <a:tab pos="2654300" algn="l"/>
                <a:tab pos="2946400" algn="l"/>
                <a:tab pos="3238500" algn="l"/>
                <a:tab pos="3530600" algn="l"/>
              </a:tabLst>
              <a:defRPr sz="913">
                <a:solidFill>
                  <a:srgbClr val="D53BD3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solidFill>
                  <a:srgbClr val="CD7923"/>
                </a:solidFill>
              </a:rPr>
              <a:t>export</a:t>
            </a:r>
            <a:r>
              <a:rPr dirty="0">
                <a:solidFill>
                  <a:srgbClr val="33BBC8"/>
                </a:solidFill>
              </a:rPr>
              <a:t> PATH=</a:t>
            </a:r>
            <a:r>
              <a:rPr dirty="0"/>
              <a:t>$PATH</a:t>
            </a:r>
            <a:r>
              <a:rPr dirty="0">
                <a:solidFill>
                  <a:srgbClr val="000000"/>
                </a:solidFill>
              </a:rPr>
              <a:t>:</a:t>
            </a:r>
            <a:r>
              <a:rPr dirty="0"/>
              <a:t>$HADOOP_HOME</a:t>
            </a:r>
            <a:r>
              <a:rPr dirty="0">
                <a:solidFill>
                  <a:srgbClr val="000000"/>
                </a:solidFill>
              </a:rPr>
              <a:t>/</a:t>
            </a:r>
            <a:r>
              <a:rPr dirty="0" err="1">
                <a:solidFill>
                  <a:srgbClr val="000000"/>
                </a:solidFill>
              </a:rPr>
              <a:t>sbin</a:t>
            </a:r>
            <a:endParaRPr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tabLst>
                <a:tab pos="292100" algn="l"/>
                <a:tab pos="584200" algn="l"/>
                <a:tab pos="876300" algn="l"/>
                <a:tab pos="1168400" algn="l"/>
                <a:tab pos="1473200" algn="l"/>
                <a:tab pos="1765300" algn="l"/>
                <a:tab pos="2057400" algn="l"/>
                <a:tab pos="2349500" algn="l"/>
                <a:tab pos="2654300" algn="l"/>
                <a:tab pos="2946400" algn="l"/>
                <a:tab pos="3238500" algn="l"/>
                <a:tab pos="3530600" algn="l"/>
              </a:tabLst>
              <a:defRPr sz="913">
                <a:solidFill>
                  <a:srgbClr val="33BBC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solidFill>
                  <a:srgbClr val="CD7923"/>
                </a:solidFill>
              </a:rPr>
              <a:t>export</a:t>
            </a:r>
            <a:r>
              <a:rPr dirty="0"/>
              <a:t> HADOOP_MAP</a:t>
            </a:r>
            <a:r>
              <a:rPr lang="en-US" dirty="0"/>
              <a:t>R</a:t>
            </a:r>
            <a:r>
              <a:rPr dirty="0"/>
              <a:t>ED_HOME=</a:t>
            </a:r>
            <a:r>
              <a:rPr dirty="0">
                <a:solidFill>
                  <a:srgbClr val="D53BD3"/>
                </a:solidFill>
              </a:rPr>
              <a:t>$HADOOP_HOME</a:t>
            </a:r>
            <a:endParaRPr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tabLst>
                <a:tab pos="292100" algn="l"/>
                <a:tab pos="584200" algn="l"/>
                <a:tab pos="876300" algn="l"/>
                <a:tab pos="1168400" algn="l"/>
                <a:tab pos="1473200" algn="l"/>
                <a:tab pos="1765300" algn="l"/>
                <a:tab pos="2057400" algn="l"/>
                <a:tab pos="2349500" algn="l"/>
                <a:tab pos="2654300" algn="l"/>
                <a:tab pos="2946400" algn="l"/>
                <a:tab pos="3238500" algn="l"/>
                <a:tab pos="3530600" algn="l"/>
              </a:tabLst>
              <a:defRPr sz="913">
                <a:solidFill>
                  <a:srgbClr val="33BBC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solidFill>
                  <a:srgbClr val="CD7923"/>
                </a:solidFill>
              </a:rPr>
              <a:t>export</a:t>
            </a:r>
            <a:r>
              <a:rPr dirty="0"/>
              <a:t> HADOOP_COMMON_HOME=</a:t>
            </a:r>
            <a:r>
              <a:rPr dirty="0">
                <a:solidFill>
                  <a:srgbClr val="D53BD3"/>
                </a:solidFill>
              </a:rPr>
              <a:t>$HADOOP_HOME</a:t>
            </a:r>
            <a:endParaRPr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tabLst>
                <a:tab pos="292100" algn="l"/>
                <a:tab pos="584200" algn="l"/>
                <a:tab pos="876300" algn="l"/>
                <a:tab pos="1168400" algn="l"/>
                <a:tab pos="1473200" algn="l"/>
                <a:tab pos="1765300" algn="l"/>
                <a:tab pos="2057400" algn="l"/>
                <a:tab pos="2349500" algn="l"/>
                <a:tab pos="2654300" algn="l"/>
                <a:tab pos="2946400" algn="l"/>
                <a:tab pos="3238500" algn="l"/>
                <a:tab pos="3530600" algn="l"/>
              </a:tabLst>
              <a:defRPr sz="913">
                <a:solidFill>
                  <a:srgbClr val="33BBC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solidFill>
                  <a:srgbClr val="CD7923"/>
                </a:solidFill>
              </a:rPr>
              <a:t>export</a:t>
            </a:r>
            <a:r>
              <a:rPr dirty="0"/>
              <a:t> HADOOP_HDFS_HOME=</a:t>
            </a:r>
            <a:r>
              <a:rPr dirty="0">
                <a:solidFill>
                  <a:srgbClr val="D53BD3"/>
                </a:solidFill>
              </a:rPr>
              <a:t>$HADOOP_HOME</a:t>
            </a:r>
            <a:endParaRPr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tabLst>
                <a:tab pos="292100" algn="l"/>
                <a:tab pos="584200" algn="l"/>
                <a:tab pos="876300" algn="l"/>
                <a:tab pos="1168400" algn="l"/>
                <a:tab pos="1473200" algn="l"/>
                <a:tab pos="1765300" algn="l"/>
                <a:tab pos="2057400" algn="l"/>
                <a:tab pos="2349500" algn="l"/>
                <a:tab pos="2654300" algn="l"/>
                <a:tab pos="2946400" algn="l"/>
                <a:tab pos="3238500" algn="l"/>
                <a:tab pos="3530600" algn="l"/>
              </a:tabLst>
              <a:defRPr sz="913">
                <a:solidFill>
                  <a:srgbClr val="D53BD3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solidFill>
                  <a:srgbClr val="CD7923"/>
                </a:solidFill>
              </a:rPr>
              <a:t>export</a:t>
            </a:r>
            <a:r>
              <a:rPr dirty="0">
                <a:solidFill>
                  <a:srgbClr val="33BBC8"/>
                </a:solidFill>
              </a:rPr>
              <a:t> YARN_HOME=</a:t>
            </a:r>
            <a:r>
              <a:rPr dirty="0"/>
              <a:t>$HADOOP_HOME</a:t>
            </a:r>
            <a:endParaRPr lang="en-US" dirty="0"/>
          </a:p>
          <a:p>
            <a:pPr marL="0" indent="0">
              <a:spcBef>
                <a:spcPts val="0"/>
              </a:spcBef>
              <a:buSzTx/>
              <a:buNone/>
              <a:tabLst>
                <a:tab pos="292100" algn="l"/>
                <a:tab pos="584200" algn="l"/>
                <a:tab pos="876300" algn="l"/>
                <a:tab pos="1168400" algn="l"/>
                <a:tab pos="1473200" algn="l"/>
                <a:tab pos="1765300" algn="l"/>
                <a:tab pos="2057400" algn="l"/>
                <a:tab pos="2349500" algn="l"/>
                <a:tab pos="2654300" algn="l"/>
                <a:tab pos="2946400" algn="l"/>
                <a:tab pos="3238500" algn="l"/>
                <a:tab pos="3530600" algn="l"/>
              </a:tabLst>
              <a:defRPr sz="913">
                <a:solidFill>
                  <a:srgbClr val="D53BD3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SzTx/>
              <a:buNone/>
              <a:tabLst>
                <a:tab pos="292100" algn="l"/>
                <a:tab pos="584200" algn="l"/>
                <a:tab pos="876300" algn="l"/>
                <a:tab pos="1168400" algn="l"/>
                <a:tab pos="1473200" algn="l"/>
                <a:tab pos="1765300" algn="l"/>
                <a:tab pos="2057400" algn="l"/>
                <a:tab pos="2349500" algn="l"/>
                <a:tab pos="2654300" algn="l"/>
                <a:tab pos="2946400" algn="l"/>
                <a:tab pos="3238500" algn="l"/>
                <a:tab pos="3530600" algn="l"/>
              </a:tabLst>
              <a:defRPr sz="913">
                <a:solidFill>
                  <a:srgbClr val="D53BD3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dirty="0">
                <a:solidFill>
                  <a:schemeClr val="tx1"/>
                </a:solidFill>
              </a:rPr>
              <a:t>Command to run the file: source ~/.</a:t>
            </a:r>
            <a:r>
              <a:rPr lang="en-US" dirty="0" err="1">
                <a:solidFill>
                  <a:schemeClr val="tx1"/>
                </a:solidFill>
              </a:rPr>
              <a:t>bash_profile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91" y="1689964"/>
            <a:ext cx="2311401" cy="39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974" y="3556694"/>
            <a:ext cx="6122181" cy="2114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300" y="5678213"/>
            <a:ext cx="2578100" cy="368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Double-click to edit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3" name="Double-click to edit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04" name="Screen Shot 2021-12-29 at 9.50.01 PM.png" descr="Screen Shot 2021-12-29 at 9.50.0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27" y="479855"/>
            <a:ext cx="5656536" cy="47711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68680">
              <a:defRPr sz="3609"/>
            </a:lvl1pPr>
          </a:lstStyle>
          <a:p>
            <a:r>
              <a:t>Configure Hadoop: Master Node Only</a:t>
            </a:r>
          </a:p>
        </p:txBody>
      </p:sp>
      <p:sp>
        <p:nvSpPr>
          <p:cNvPr id="18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Hadoop’s directory</a:t>
            </a:r>
          </a:p>
          <a:p>
            <a:endParaRPr/>
          </a:p>
          <a:p>
            <a:endParaRPr/>
          </a:p>
          <a:p>
            <a:r>
              <a:t>Files need to be modified</a:t>
            </a:r>
          </a:p>
          <a:p>
            <a:pPr marL="742950" lvl="1" indent="-285750">
              <a:spcBef>
                <a:spcPts val="500"/>
              </a:spcBef>
              <a:defRPr sz="2200"/>
            </a:pPr>
            <a:r>
              <a:t>core-site.xml, hdfs-site.xml, mapred-site.xml, yarn-site.xml</a:t>
            </a:r>
          </a:p>
          <a:p>
            <a:pPr marL="742950" lvl="1" indent="-285750">
              <a:spcBef>
                <a:spcPts val="500"/>
              </a:spcBef>
              <a:defRPr sz="2200"/>
            </a:pPr>
            <a:r>
              <a:t>hadoop-env.sh</a:t>
            </a:r>
          </a:p>
          <a:p>
            <a:pPr marL="742950" lvl="1" indent="-285750">
              <a:spcBef>
                <a:spcPts val="500"/>
              </a:spcBef>
              <a:defRPr sz="2200"/>
            </a:pPr>
            <a:r>
              <a:t>slaves, masters</a:t>
            </a:r>
          </a:p>
        </p:txBody>
      </p:sp>
      <p:pic>
        <p:nvPicPr>
          <p:cNvPr id="18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2667000"/>
            <a:ext cx="3110789" cy="3840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core-site.xml</a:t>
            </a:r>
          </a:p>
        </p:txBody>
      </p:sp>
      <p:pic>
        <p:nvPicPr>
          <p:cNvPr id="189" name="Content Placeholder 3" descr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46" y="2057400"/>
            <a:ext cx="7461255" cy="254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hdfs-site.xml</a:t>
            </a:r>
          </a:p>
        </p:txBody>
      </p:sp>
      <p:sp>
        <p:nvSpPr>
          <p:cNvPr id="192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881" y="1981200"/>
            <a:ext cx="7866381" cy="31051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mapred-site.xml.template</a:t>
            </a:r>
          </a:p>
        </p:txBody>
      </p:sp>
      <p:pic>
        <p:nvPicPr>
          <p:cNvPr id="196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89" y="2286000"/>
            <a:ext cx="6916421" cy="177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itle 1"/>
          <p:cNvSpPr txBox="1">
            <a:spLocks noGrp="1"/>
          </p:cNvSpPr>
          <p:nvPr>
            <p:ph type="title"/>
          </p:nvPr>
        </p:nvSpPr>
        <p:spPr>
          <a:xfrm>
            <a:off x="457200" y="237456"/>
            <a:ext cx="7772400" cy="992189"/>
          </a:xfrm>
          <a:prstGeom prst="rect">
            <a:avLst/>
          </a:prstGeom>
        </p:spPr>
        <p:txBody>
          <a:bodyPr/>
          <a:lstStyle/>
          <a:p>
            <a:r>
              <a:t>yarn-site.xml</a:t>
            </a:r>
          </a:p>
        </p:txBody>
      </p:sp>
      <p:pic>
        <p:nvPicPr>
          <p:cNvPr id="19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880728"/>
            <a:ext cx="6127750" cy="50965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 1"/>
          <p:cNvSpPr txBox="1">
            <a:spLocks noGrp="1"/>
          </p:cNvSpPr>
          <p:nvPr>
            <p:ph type="title"/>
          </p:nvPr>
        </p:nvSpPr>
        <p:spPr>
          <a:xfrm>
            <a:off x="431800" y="303213"/>
            <a:ext cx="7772400" cy="992188"/>
          </a:xfrm>
          <a:prstGeom prst="rect">
            <a:avLst/>
          </a:prstGeom>
        </p:spPr>
        <p:txBody>
          <a:bodyPr/>
          <a:lstStyle/>
          <a:p>
            <a:r>
              <a:t>hadoop-env.sh</a:t>
            </a:r>
          </a:p>
        </p:txBody>
      </p:sp>
      <p:pic>
        <p:nvPicPr>
          <p:cNvPr id="202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5257800"/>
            <a:ext cx="2260600" cy="30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1447800"/>
            <a:ext cx="6883400" cy="3276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Masters and slaves</a:t>
            </a:r>
          </a:p>
        </p:txBody>
      </p:sp>
      <p:sp>
        <p:nvSpPr>
          <p:cNvPr id="20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Slaves</a:t>
            </a:r>
          </a:p>
          <a:p>
            <a:endParaRPr dirty="0"/>
          </a:p>
          <a:p>
            <a:endParaRPr dirty="0"/>
          </a:p>
          <a:p>
            <a:r>
              <a:rPr dirty="0"/>
              <a:t>Master</a:t>
            </a:r>
          </a:p>
        </p:txBody>
      </p:sp>
      <p:pic>
        <p:nvPicPr>
          <p:cNvPr id="20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0" y="2578100"/>
            <a:ext cx="2971800" cy="850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750" y="4178300"/>
            <a:ext cx="1066800" cy="3556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B38002-4016-0673-6756-EF00DB4F925C}"/>
              </a:ext>
            </a:extLst>
          </p:cNvPr>
          <p:cNvSpPr txBox="1"/>
          <p:nvPr/>
        </p:nvSpPr>
        <p:spPr>
          <a:xfrm>
            <a:off x="3642407" y="2282042"/>
            <a:ext cx="4996089" cy="24929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ITC Stone Sans Std Semibold"/>
                <a:ea typeface="ITC Stone Sans Std Semibold"/>
                <a:cs typeface="ITC Stone Sans Std Semibold"/>
                <a:sym typeface="ITC Stone Sans Std Semibold"/>
              </a:rPr>
              <a:t>To be simple, on master node, just</a:t>
            </a:r>
            <a:r>
              <a:rPr lang="en-US" sz="1200" dirty="0"/>
              <a:t> </a:t>
            </a: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ITC Stone Sans Std Semibold"/>
                <a:ea typeface="ITC Stone Sans Std Semibold"/>
                <a:cs typeface="ITC Stone Sans Std Semibold"/>
                <a:sym typeface="ITC Stone Sans Std Semibold"/>
              </a:rPr>
              <a:t>edit the slaves file </a:t>
            </a:r>
            <a:r>
              <a:rPr lang="en-US" sz="1200" dirty="0"/>
              <a:t>to Include: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/>
              <a:t>slave 1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/>
              <a:t>slave 2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/>
              <a:t>slave 3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200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/>
              <a:t>Then, add one master file because it doesn’t have one.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ITC Stone Sans Std Semibold"/>
                <a:ea typeface="ITC Stone Sans Std Semibold"/>
                <a:cs typeface="ITC Stone Sans Std Semibold"/>
                <a:sym typeface="ITC Stone Sans Std Semibold"/>
              </a:rPr>
              <a:t>To include: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/>
              <a:t>master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200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ITC Stone Sans Std Semibold"/>
                <a:ea typeface="ITC Stone Sans Std Semibold"/>
                <a:cs typeface="ITC Stone Sans Std Semibold"/>
                <a:sym typeface="ITC Stone Sans Std Semibold"/>
              </a:rPr>
              <a:t>You can delete the localhost </a:t>
            </a:r>
            <a:r>
              <a:rPr lang="en-US" sz="1200" dirty="0"/>
              <a:t>if the file has it.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ITC Stone Sans Std Semibold"/>
              <a:ea typeface="ITC Stone Sans Std Semibold"/>
              <a:cs typeface="ITC Stone Sans Std Semibold"/>
              <a:sym typeface="ITC Stone Sans Std Semibold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/>
              <a:t>Later you will send Hadoop folder to other slave, so you don’t need to edit the slaves and master file again on other nodes.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ITC Stone Sans Std Semibold"/>
              <a:ea typeface="ITC Stone Sans Std Semibold"/>
              <a:cs typeface="ITC Stone Sans Std Semibold"/>
              <a:sym typeface="ITC Stone Sans Std Semibold"/>
            </a:endParaRP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Send Hadoop to all other nodes </a:t>
            </a:r>
          </a:p>
        </p:txBody>
      </p:sp>
      <p:pic>
        <p:nvPicPr>
          <p:cNvPr id="211" name="Content Placeholder 3" descr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528" y="2362200"/>
            <a:ext cx="3175001" cy="30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528" y="3373820"/>
            <a:ext cx="3390901" cy="133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77823">
              <a:defRPr sz="3648"/>
            </a:lvl1pPr>
          </a:lstStyle>
          <a:p>
            <a:r>
              <a:t>Format Namenode and Start Hadoop</a:t>
            </a:r>
          </a:p>
        </p:txBody>
      </p:sp>
      <p:pic>
        <p:nvPicPr>
          <p:cNvPr id="215" name="Content Placeholder 3" descr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286000"/>
            <a:ext cx="2933700" cy="44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460751"/>
            <a:ext cx="2209800" cy="133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itle 1"/>
          <p:cNvSpPr txBox="1">
            <a:spLocks noGrp="1"/>
          </p:cNvSpPr>
          <p:nvPr>
            <p:ph type="title"/>
          </p:nvPr>
        </p:nvSpPr>
        <p:spPr>
          <a:xfrm>
            <a:off x="304800" y="912812"/>
            <a:ext cx="8686800" cy="992188"/>
          </a:xfrm>
          <a:prstGeom prst="rect">
            <a:avLst/>
          </a:prstGeom>
        </p:spPr>
        <p:txBody>
          <a:bodyPr/>
          <a:lstStyle>
            <a:lvl1pPr defTabSz="850391">
              <a:defRPr sz="3534"/>
            </a:lvl1pPr>
          </a:lstStyle>
          <a:p>
            <a:r>
              <a:t>Processes on Master node and Slave node</a:t>
            </a:r>
          </a:p>
        </p:txBody>
      </p:sp>
      <p:pic>
        <p:nvPicPr>
          <p:cNvPr id="219" name="Content Placeholder 3" descr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362200"/>
            <a:ext cx="7772400" cy="15522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114800"/>
            <a:ext cx="5600700" cy="1447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Double-click to edit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7" name="Double-click to edit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08" name="Screen Shot 2021-12-29 at 9.51.42 PM.png" descr="Screen Shot 2021-12-29 at 9.51.42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86" y="220825"/>
            <a:ext cx="8614228" cy="5759312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Oval"/>
          <p:cNvSpPr/>
          <p:nvPr/>
        </p:nvSpPr>
        <p:spPr>
          <a:xfrm>
            <a:off x="7695136" y="3260774"/>
            <a:ext cx="1270001" cy="612964"/>
          </a:xfrm>
          <a:prstGeom prst="ellips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Example: WordCount</a:t>
            </a:r>
          </a:p>
        </p:txBody>
      </p:sp>
      <p:pic>
        <p:nvPicPr>
          <p:cNvPr id="22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50" y="1854200"/>
            <a:ext cx="6680200" cy="3098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WordCount: Map</a:t>
            </a:r>
          </a:p>
        </p:txBody>
      </p:sp>
      <p:pic>
        <p:nvPicPr>
          <p:cNvPr id="22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06" y="2032000"/>
            <a:ext cx="8445501" cy="292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WordCount: Reduce</a:t>
            </a:r>
          </a:p>
        </p:txBody>
      </p:sp>
      <p:pic>
        <p:nvPicPr>
          <p:cNvPr id="22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7559"/>
            <a:ext cx="9144000" cy="31028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WordCount: Main</a:t>
            </a:r>
          </a:p>
        </p:txBody>
      </p:sp>
      <p:pic>
        <p:nvPicPr>
          <p:cNvPr id="232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50" y="1891862"/>
            <a:ext cx="6743700" cy="365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itle 1"/>
          <p:cNvSpPr txBox="1">
            <a:spLocks noGrp="1"/>
          </p:cNvSpPr>
          <p:nvPr>
            <p:ph type="title"/>
          </p:nvPr>
        </p:nvSpPr>
        <p:spPr>
          <a:xfrm>
            <a:off x="362388" y="914400"/>
            <a:ext cx="8794751" cy="992188"/>
          </a:xfrm>
          <a:prstGeom prst="rect">
            <a:avLst/>
          </a:prstGeom>
        </p:spPr>
        <p:txBody>
          <a:bodyPr/>
          <a:lstStyle>
            <a:lvl1pPr defTabSz="859536">
              <a:defRPr sz="3572"/>
            </a:lvl1pPr>
          </a:lstStyle>
          <a:p>
            <a:r>
              <a:t>Compile WordCount and make jar package</a:t>
            </a:r>
          </a:p>
        </p:txBody>
      </p:sp>
      <p:pic>
        <p:nvPicPr>
          <p:cNvPr id="235" name="Content Placeholder 3" descr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362200"/>
            <a:ext cx="2590800" cy="495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262" y="3695701"/>
            <a:ext cx="3746501" cy="609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Prepare Input</a:t>
            </a:r>
          </a:p>
        </p:txBody>
      </p:sp>
      <p:pic>
        <p:nvPicPr>
          <p:cNvPr id="239" name="Content Placeholder 3" descr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057400"/>
            <a:ext cx="1409700" cy="381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316" y="3746500"/>
            <a:ext cx="3111501" cy="342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316" y="4563679"/>
            <a:ext cx="3695701" cy="35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Picture 2" descr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9316" y="2641600"/>
            <a:ext cx="3492501" cy="787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Execute WordCount Program</a:t>
            </a:r>
          </a:p>
        </p:txBody>
      </p:sp>
      <p:pic>
        <p:nvPicPr>
          <p:cNvPr id="245" name="Content Placeholder 3" descr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057400"/>
            <a:ext cx="6362700" cy="393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582478"/>
            <a:ext cx="4946650" cy="31987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Check Result</a:t>
            </a:r>
          </a:p>
        </p:txBody>
      </p:sp>
      <p:pic>
        <p:nvPicPr>
          <p:cNvPr id="249" name="Content Placeholder 3" descr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666" y="2209800"/>
            <a:ext cx="2832101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2730500"/>
            <a:ext cx="8267700" cy="1587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itle 1"/>
          <p:cNvSpPr txBox="1">
            <a:spLocks noGrp="1"/>
          </p:cNvSpPr>
          <p:nvPr>
            <p:ph type="title"/>
          </p:nvPr>
        </p:nvSpPr>
        <p:spPr>
          <a:xfrm>
            <a:off x="3048000" y="2932906"/>
            <a:ext cx="7772400" cy="992188"/>
          </a:xfrm>
          <a:prstGeom prst="rect">
            <a:avLst/>
          </a:prstGeom>
        </p:spPr>
        <p:txBody>
          <a:bodyPr/>
          <a:lstStyle/>
          <a:p>
            <a:r>
              <a:t>Thank you!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tep 3: 4 instances, allow access from sources: anywhere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65760">
              <a:defRPr sz="1520"/>
            </a:pPr>
            <a:r>
              <a:t>Step 3: 4 instances, allow access from sources: anywhere</a:t>
            </a:r>
          </a:p>
          <a:p>
            <a:pPr defTabSz="365760">
              <a:defRPr sz="1520"/>
            </a:pPr>
            <a:r>
              <a:rPr u="sng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hlinkClick r:id="rId2"/>
              </a:rPr>
              <a:t>https://docs.aws.amazon.com/AWSEC2/latest/UserGuide/security-group-rules-reference.html</a:t>
            </a:r>
            <a:r>
              <a:t> </a:t>
            </a:r>
          </a:p>
          <a:p>
            <a:pPr defTabSz="365760">
              <a:defRPr sz="1520"/>
            </a:pPr>
            <a:endParaRPr/>
          </a:p>
          <a:p>
            <a:pPr defTabSz="365760">
              <a:defRPr sz="1520"/>
            </a:pPr>
            <a:endParaRPr/>
          </a:p>
        </p:txBody>
      </p:sp>
      <p:pic>
        <p:nvPicPr>
          <p:cNvPr id="112" name="Screen Shot 2021-12-29 at 10.23.10 PM.png" descr="Screen Shot 2021-12-29 at 10.23.10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97820"/>
            <a:ext cx="9144001" cy="31778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Double-click to ed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15" name="Screen Shot 2021-12-29 at 10.26.06 PM.png" descr="Screen Shot 2021-12-29 at 10.26.0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1386"/>
            <a:ext cx="9144000" cy="54552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creen Shot 2021-12-29 at 10.29.30 PM.png" descr="Screen Shot 2021-12-29 at 10.29.3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2892"/>
            <a:ext cx="9144000" cy="6212216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Oval"/>
          <p:cNvSpPr/>
          <p:nvPr/>
        </p:nvSpPr>
        <p:spPr>
          <a:xfrm>
            <a:off x="4887757" y="4004223"/>
            <a:ext cx="1523416" cy="749301"/>
          </a:xfrm>
          <a:prstGeom prst="ellips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creen Shot 2021-12-29 at 10.33.12 PM.png" descr="Screen Shot 2021-12-29 at 10.33.12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65" y="800936"/>
            <a:ext cx="8088021" cy="3567568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Oval"/>
          <p:cNvSpPr/>
          <p:nvPr/>
        </p:nvSpPr>
        <p:spPr>
          <a:xfrm>
            <a:off x="7592859" y="3908541"/>
            <a:ext cx="1497773" cy="308747"/>
          </a:xfrm>
          <a:prstGeom prst="ellipse">
            <a:avLst/>
          </a:prstGeom>
          <a:ln w="38100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r>
              <a:t>Hadoop Installation</a:t>
            </a:r>
            <a:br/>
            <a:r>
              <a:t>Fully Distributed Mode</a:t>
            </a:r>
          </a:p>
        </p:txBody>
      </p:sp>
      <p:sp>
        <p:nvSpPr>
          <p:cNvPr id="124" name="Subtitle 2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Qianwen Ye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Before We Start</a:t>
            </a:r>
          </a:p>
        </p:txBody>
      </p:sp>
      <p:sp>
        <p:nvSpPr>
          <p:cNvPr id="127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1. create a few VM instances (Ubuntu is suggested)</a:t>
            </a:r>
          </a:p>
          <a:p>
            <a:endParaRPr dirty="0"/>
          </a:p>
          <a:p>
            <a:r>
              <a:rPr dirty="0"/>
              <a:t>2. set proper security group constraints</a:t>
            </a:r>
          </a:p>
          <a:p>
            <a:endParaRPr dirty="0"/>
          </a:p>
          <a:p>
            <a:r>
              <a:rPr dirty="0"/>
              <a:t>3. allow </a:t>
            </a:r>
            <a:r>
              <a:rPr dirty="0" err="1"/>
              <a:t>passphraseless</a:t>
            </a:r>
            <a:r>
              <a:rPr dirty="0"/>
              <a:t> connection between them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Blank Presentation">
  <a:themeElements>
    <a:clrScheme name="Blank Presentatio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Blank Presentation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lank Presenta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ITC Stone Sans Std Semibold"/>
            <a:ea typeface="ITC Stone Sans Std Semibold"/>
            <a:cs typeface="ITC Stone Sans Std Semibold"/>
            <a:sym typeface="ITC Stone Sans Std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ITC Stone Sans Std Semibold"/>
            <a:ea typeface="ITC Stone Sans Std Semibold"/>
            <a:cs typeface="ITC Stone Sans Std Semibold"/>
            <a:sym typeface="ITC Stone Sans Std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nk Presentation">
  <a:themeElements>
    <a:clrScheme name="Blank Presentatio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Blank Presentation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lank Presenta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ITC Stone Sans Std Semibold"/>
            <a:ea typeface="ITC Stone Sans Std Semibold"/>
            <a:cs typeface="ITC Stone Sans Std Semibold"/>
            <a:sym typeface="ITC Stone Sans Std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ITC Stone Sans Std Semibold"/>
            <a:ea typeface="ITC Stone Sans Std Semibold"/>
            <a:cs typeface="ITC Stone Sans Std Semibold"/>
            <a:sym typeface="ITC Stone Sans Std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543</Words>
  <Application>Microsoft Macintosh PowerPoint</Application>
  <PresentationFormat>On-screen Show (4:3)</PresentationFormat>
  <Paragraphs>102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2Stone Sans</vt:lpstr>
      <vt:lpstr>ITC Stone Sans Std Semibold</vt:lpstr>
      <vt:lpstr>Calibri</vt:lpstr>
      <vt:lpstr>Helvetica</vt:lpstr>
      <vt:lpstr>Menlo Regular</vt:lpstr>
      <vt:lpstr>Blank Presentation</vt:lpstr>
      <vt:lpstr>Create instances on AWS</vt:lpstr>
      <vt:lpstr>PowerPoint Presentation</vt:lpstr>
      <vt:lpstr>PowerPoint Presentation</vt:lpstr>
      <vt:lpstr>Step 3: 4 instances, allow access from sources: anywhere https://docs.aws.amazon.com/AWSEC2/latest/UserGuide/security-group-rules-reference.html   </vt:lpstr>
      <vt:lpstr>PowerPoint Presentation</vt:lpstr>
      <vt:lpstr>PowerPoint Presentation</vt:lpstr>
      <vt:lpstr>PowerPoint Presentation</vt:lpstr>
      <vt:lpstr>Hadoop Installation Fully Distributed Mode</vt:lpstr>
      <vt:lpstr>Before We Start</vt:lpstr>
      <vt:lpstr>Security Group Snapshot</vt:lpstr>
      <vt:lpstr>What I Have:</vt:lpstr>
      <vt:lpstr>Overview</vt:lpstr>
      <vt:lpstr>Change Hosts File</vt:lpstr>
      <vt:lpstr>Change Hosts File</vt:lpstr>
      <vt:lpstr>Install Java on each VM</vt:lpstr>
      <vt:lpstr>Install Java on each VM</vt:lpstr>
      <vt:lpstr>Download Hadoop: Master Node Only</vt:lpstr>
      <vt:lpstr>Download Hadoop: Master Node Only</vt:lpstr>
      <vt:lpstr>For all VMs: Configure ~/.bash_profile</vt:lpstr>
      <vt:lpstr>Configure Hadoop: Master Node Only</vt:lpstr>
      <vt:lpstr>core-site.xml</vt:lpstr>
      <vt:lpstr>hdfs-site.xml</vt:lpstr>
      <vt:lpstr>mapred-site.xml.template</vt:lpstr>
      <vt:lpstr>yarn-site.xml</vt:lpstr>
      <vt:lpstr>hadoop-env.sh</vt:lpstr>
      <vt:lpstr>Masters and slaves</vt:lpstr>
      <vt:lpstr>Send Hadoop to all other nodes </vt:lpstr>
      <vt:lpstr>Format Namenode and Start Hadoop</vt:lpstr>
      <vt:lpstr>Processes on Master node and Slave node</vt:lpstr>
      <vt:lpstr>Example: WordCount</vt:lpstr>
      <vt:lpstr>WordCount: Map</vt:lpstr>
      <vt:lpstr>WordCount: Reduce</vt:lpstr>
      <vt:lpstr>WordCount: Main</vt:lpstr>
      <vt:lpstr>Compile WordCount and make jar package</vt:lpstr>
      <vt:lpstr>Prepare Input</vt:lpstr>
      <vt:lpstr>Execute WordCount Program</vt:lpstr>
      <vt:lpstr>Check Result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instances on AWS</dc:title>
  <cp:lastModifiedBy>Li, Yajuan</cp:lastModifiedBy>
  <cp:revision>13</cp:revision>
  <dcterms:modified xsi:type="dcterms:W3CDTF">2023-10-17T00:33:46Z</dcterms:modified>
</cp:coreProperties>
</file>